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6"/>
  </p:notesMasterIdLst>
  <p:handoutMasterIdLst>
    <p:handoutMasterId r:id="rId17"/>
  </p:handoutMasterIdLst>
  <p:sldIdLst>
    <p:sldId id="265" r:id="rId2"/>
    <p:sldId id="266" r:id="rId3"/>
    <p:sldId id="267" r:id="rId4"/>
    <p:sldId id="268" r:id="rId5"/>
    <p:sldId id="269" r:id="rId6"/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75" autoAdjust="0"/>
    <p:restoredTop sz="94660"/>
  </p:normalViewPr>
  <p:slideViewPr>
    <p:cSldViewPr>
      <p:cViewPr varScale="1">
        <p:scale>
          <a:sx n="87" d="100"/>
          <a:sy n="87" d="100"/>
        </p:scale>
        <p:origin x="-11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0C998D3-5091-487C-8154-DC549E4F3249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429EE7-8E64-4ADD-BC54-DB9F7B385F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45246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D017DDD-0B37-4EE5-9C30-6563778C6ADE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A693391-BAAE-4B5F-BD2B-F20C90486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113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B7C0F3-9439-457B-A5FD-CFA394ACB79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610779-FB92-449C-82D5-F127B65620B9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92AEAFF0-2694-43B2-B437-5B36BA4641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1254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577E91-F179-46BC-9DC8-DC8091889E8D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7422ED-2E70-41C8-B6BB-C3012648FA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1279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2EE39D-7C1D-4C58-98E1-8E80777098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FBC6F-3A34-43A7-9158-3D512D7D88E7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200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A9394-7E51-4EEA-9C2E-433EE13BFDFD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DCB84E-4CE2-455C-A8F7-BF3354353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9471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5F6D79-436D-49AB-A336-262AA5B66988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8B92FC96-5426-4EF1-9A13-8A37FE3ED2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2234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EAF50-B7E8-430C-A022-41907803DA9F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1CEB17-C703-4F15-80AE-E0FD404D3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592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C21F9F-EFBD-4378-84C2-94CCB9DDD558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96CF9859-7311-45AF-A824-729FD4BBE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9450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31D98-96D6-4178-99CE-4DB777EAE800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096EF0-9BB6-47DD-A755-0BDCE51230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7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31414-5202-46C9-B9BA-D7C9CBAA2390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558D0E9-77C3-44EE-A083-F6D1EA71FE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009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35C74FAF-D2E6-44A7-A924-95E6F5F10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581679-8CA6-4F1E-95AB-034E736299C3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321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360E9-82A7-40E9-A3E1-A89153482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8E603-7502-488E-AC70-AFF9D202B8C5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482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C155A08-3BA8-437B-8C9F-53E0F9A41765}" type="datetimeFigureOut">
              <a:rPr lang="en-US"/>
              <a:pPr>
                <a:defRPr/>
              </a:pPr>
              <a:t>2/21/2012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4A26C97-4287-4410-A8D8-1AC3679C0F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164C6C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164C6C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1B587C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4E8542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604878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Inmate Social System (Subculture)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Prisonization</a:t>
            </a:r>
          </a:p>
          <a:p>
            <a:pPr eaLnBrk="1" hangingPunct="1"/>
            <a:r>
              <a:rPr lang="en-US" smtClean="0"/>
              <a:t>Inmate Code</a:t>
            </a:r>
          </a:p>
          <a:p>
            <a:pPr eaLnBrk="1" hangingPunct="1"/>
            <a:r>
              <a:rPr lang="en-US" smtClean="0"/>
              <a:t>Argot Roles</a:t>
            </a:r>
          </a:p>
          <a:p>
            <a:pPr lvl="1" eaLnBrk="1" hangingPunct="1"/>
            <a:r>
              <a:rPr lang="en-US" smtClean="0"/>
              <a:t>Find a “niche” within the system</a:t>
            </a:r>
          </a:p>
          <a:p>
            <a:pPr eaLnBrk="1" hangingPunct="1"/>
            <a:r>
              <a:rPr lang="en-US" smtClean="0"/>
              <a:t>Inmate Economy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Limit: Most research is on “big house” prisons </a:t>
            </a:r>
          </a:p>
          <a:p>
            <a:pPr lvl="1" eaLnBrk="1" hangingPunct="1"/>
            <a:r>
              <a:rPr lang="en-US" smtClean="0"/>
              <a:t>Males, maximum security, north/midwestern…</a:t>
            </a:r>
          </a:p>
          <a:p>
            <a:pPr lvl="2" eaLnBrk="1" hangingPunct="1"/>
            <a:r>
              <a:rPr lang="en-US" smtClean="0"/>
              <a:t>Women’s culture? Minimum Security? Southern Prisons?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solidFill>
                  <a:srgbClr val="164C6C"/>
                </a:solidFill>
              </a:rPr>
              <a:t>Governing Prisons</a:t>
            </a:r>
            <a:r>
              <a:rPr lang="en-US" smtClean="0">
                <a:solidFill>
                  <a:srgbClr val="164C6C"/>
                </a:solidFill>
              </a:rPr>
              <a:t>  II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How best to measure effective management, or a “good” prison? </a:t>
            </a:r>
          </a:p>
          <a:p>
            <a:pPr lvl="1" eaLnBrk="1" hangingPunct="1"/>
            <a:r>
              <a:rPr lang="en-US" smtClean="0"/>
              <a:t>Order</a:t>
            </a:r>
          </a:p>
          <a:p>
            <a:pPr lvl="1" eaLnBrk="1" hangingPunct="1"/>
            <a:r>
              <a:rPr lang="en-US" smtClean="0"/>
              <a:t>Amenity</a:t>
            </a:r>
          </a:p>
          <a:p>
            <a:pPr lvl="1" eaLnBrk="1" hangingPunct="1"/>
            <a:r>
              <a:rPr lang="en-US" smtClean="0"/>
              <a:t>Service </a:t>
            </a:r>
          </a:p>
          <a:p>
            <a:pPr eaLnBrk="1" hangingPunct="1"/>
            <a:r>
              <a:rPr lang="en-US" smtClean="0"/>
              <a:t>The “Confinement Model” </a:t>
            </a:r>
            <a:r>
              <a:rPr lang="en-US" smtClean="0">
                <a:sym typeface="Wingdings" pitchFamily="2" charset="2"/>
              </a:rPr>
              <a:t> now used in much of the prison literature </a:t>
            </a: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u="sng" smtClean="0">
                <a:solidFill>
                  <a:srgbClr val="164C6C"/>
                </a:solidFill>
              </a:rPr>
              <a:t>Governing Prisons</a:t>
            </a:r>
            <a:r>
              <a:rPr lang="en-US" smtClean="0">
                <a:solidFill>
                  <a:srgbClr val="164C6C"/>
                </a:solidFill>
              </a:rPr>
              <a:t>  III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Concludes that TX control model is superior </a:t>
            </a:r>
          </a:p>
          <a:p>
            <a:pPr lvl="2" eaLnBrk="1" hangingPunct="1"/>
            <a:r>
              <a:rPr lang="en-US" smtClean="0"/>
              <a:t>Homicide rate in TX system is 1/8 of CA system</a:t>
            </a:r>
          </a:p>
          <a:p>
            <a:pPr lvl="2" eaLnBrk="1" hangingPunct="1"/>
            <a:r>
              <a:rPr lang="en-US" smtClean="0"/>
              <a:t>Violence/disturbances rare in TX system</a:t>
            </a:r>
          </a:p>
          <a:p>
            <a:pPr lvl="2" eaLnBrk="1" hangingPunct="1"/>
            <a:r>
              <a:rPr lang="en-US" smtClean="0"/>
              <a:t>Programming better (less volatility) </a:t>
            </a:r>
          </a:p>
          <a:p>
            <a:pPr eaLnBrk="1" hangingPunct="1"/>
            <a:r>
              <a:rPr lang="en-US" smtClean="0"/>
              <a:t>Reasons to be skeptical </a:t>
            </a:r>
          </a:p>
          <a:p>
            <a:pPr lvl="1" eaLnBrk="1" hangingPunct="1"/>
            <a:r>
              <a:rPr lang="en-US" smtClean="0"/>
              <a:t>Context of his study (CA and MI in late 1970s, early 1980s)</a:t>
            </a:r>
          </a:p>
          <a:p>
            <a:pPr lvl="1" eaLnBrk="1" hangingPunct="1"/>
            <a:r>
              <a:rPr lang="en-US" smtClean="0"/>
              <a:t>The “Exceptional Manager” theory </a:t>
            </a:r>
          </a:p>
          <a:p>
            <a:pPr lvl="1" eaLnBrk="1" hangingPunct="1"/>
            <a:r>
              <a:rPr lang="en-US" smtClean="0"/>
              <a:t>The building tender system</a:t>
            </a:r>
          </a:p>
          <a:p>
            <a:pPr lvl="1" eaLnBrk="1" hangingPunct="1"/>
            <a:r>
              <a:rPr lang="en-US" smtClean="0"/>
              <a:t>CO Abuse/Violence 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64C6C"/>
                </a:solidFill>
              </a:rPr>
              <a:t>Management/Leadership Styles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Authoritarian</a:t>
            </a:r>
          </a:p>
          <a:p>
            <a:pPr lvl="1" eaLnBrk="1" hangingPunct="1"/>
            <a:r>
              <a:rPr lang="en-US" smtClean="0"/>
              <a:t>Joseph Ragen</a:t>
            </a:r>
          </a:p>
          <a:p>
            <a:pPr lvl="1" eaLnBrk="1" hangingPunct="1"/>
            <a:r>
              <a:rPr lang="en-US" smtClean="0"/>
              <a:t>George Beto (idiosyncratic) </a:t>
            </a:r>
          </a:p>
          <a:p>
            <a:pPr eaLnBrk="1" hangingPunct="1"/>
            <a:r>
              <a:rPr lang="en-US" smtClean="0"/>
              <a:t>Laissez-faire</a:t>
            </a:r>
          </a:p>
          <a:p>
            <a:pPr eaLnBrk="1" hangingPunct="1"/>
            <a:r>
              <a:rPr lang="en-US" smtClean="0"/>
              <a:t>Democratic/Participatory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64C6C"/>
                </a:solidFill>
              </a:rPr>
              <a:t>Unit Management 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Now the “rage” for running prisons </a:t>
            </a:r>
          </a:p>
          <a:p>
            <a:pPr eaLnBrk="1" hangingPunct="1"/>
            <a:r>
              <a:rPr lang="en-US" smtClean="0"/>
              <a:t>Architecture x Direct Supervision model </a:t>
            </a:r>
          </a:p>
          <a:p>
            <a:pPr eaLnBrk="1" hangingPunct="1"/>
            <a:r>
              <a:rPr lang="en-US" smtClean="0"/>
              <a:t>DECENTRALIZATION </a:t>
            </a:r>
          </a:p>
          <a:p>
            <a:pPr lvl="1" eaLnBrk="1" hangingPunct="1"/>
            <a:r>
              <a:rPr lang="en-US" smtClean="0"/>
              <a:t>Not one chain of command for the entire 1000 inmates</a:t>
            </a:r>
          </a:p>
          <a:p>
            <a:pPr lvl="1" eaLnBrk="1" hangingPunct="1"/>
            <a:r>
              <a:rPr lang="en-US" smtClean="0"/>
              <a:t>Manageable units (pods) </a:t>
            </a:r>
          </a:p>
          <a:p>
            <a:pPr eaLnBrk="1" hangingPunct="1"/>
            <a:r>
              <a:rPr lang="en-US" smtClean="0"/>
              <a:t>UPSIDES </a:t>
            </a:r>
          </a:p>
          <a:p>
            <a:pPr lvl="2" eaLnBrk="1" hangingPunct="1"/>
            <a:r>
              <a:rPr lang="en-US" smtClean="0"/>
              <a:t>Almost everything self-contained </a:t>
            </a:r>
          </a:p>
          <a:p>
            <a:pPr lvl="2" eaLnBrk="1" hangingPunct="1"/>
            <a:r>
              <a:rPr lang="en-US" smtClean="0"/>
              <a:t>Custody/treatment division is lessened (team) </a:t>
            </a:r>
          </a:p>
          <a:p>
            <a:pPr lvl="2" eaLnBrk="1" hangingPunct="1"/>
            <a:r>
              <a:rPr lang="en-US" smtClean="0"/>
              <a:t>New career ladders </a:t>
            </a:r>
          </a:p>
          <a:p>
            <a:pPr lvl="2" eaLnBrk="1" hangingPunct="1"/>
            <a:r>
              <a:rPr lang="en-US" smtClean="0"/>
              <a:t>Free up warden to do “big picture” things 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64C6C"/>
                </a:solidFill>
              </a:rPr>
              <a:t>Summary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Pre-1980s = little could be done </a:t>
            </a:r>
          </a:p>
          <a:p>
            <a:pPr lvl="1" eaLnBrk="1" hangingPunct="1"/>
            <a:r>
              <a:rPr lang="en-US" smtClean="0"/>
              <a:t>Prisons as corrupting, inmate culture will override</a:t>
            </a:r>
          </a:p>
          <a:p>
            <a:pPr eaLnBrk="1" hangingPunct="1"/>
            <a:r>
              <a:rPr lang="en-US" smtClean="0"/>
              <a:t>1990s and beyond</a:t>
            </a:r>
          </a:p>
          <a:p>
            <a:pPr lvl="1" eaLnBrk="1" hangingPunct="1"/>
            <a:r>
              <a:rPr lang="en-US" smtClean="0"/>
              <a:t>MANAGEMENT MATTERS</a:t>
            </a:r>
          </a:p>
          <a:p>
            <a:pPr lvl="1" eaLnBrk="1" hangingPunct="1"/>
            <a:r>
              <a:rPr lang="en-US" smtClean="0"/>
              <a:t>Debates</a:t>
            </a:r>
          </a:p>
          <a:p>
            <a:pPr lvl="2" eaLnBrk="1" hangingPunct="1"/>
            <a:r>
              <a:rPr lang="en-US" smtClean="0"/>
              <a:t>What sort of management works best?</a:t>
            </a:r>
          </a:p>
          <a:p>
            <a:pPr lvl="2" eaLnBrk="1" hangingPunct="1"/>
            <a:r>
              <a:rPr lang="en-US" smtClean="0"/>
              <a:t>How do we evaluate prison management? 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John Irwin—Prisons In Turmoil</a:t>
            </a:r>
            <a:endParaRPr lang="en-US" dirty="0"/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Prison culture from early 1900s to the early 1980s</a:t>
            </a:r>
          </a:p>
          <a:p>
            <a:pPr lvl="1" eaLnBrk="1" hangingPunct="1"/>
            <a:r>
              <a:rPr lang="en-US" smtClean="0"/>
              <a:t>Big House Era</a:t>
            </a:r>
          </a:p>
          <a:p>
            <a:pPr lvl="1" eaLnBrk="1" hangingPunct="1"/>
            <a:r>
              <a:rPr lang="en-US" smtClean="0"/>
              <a:t>Correctional Institution Era</a:t>
            </a:r>
          </a:p>
          <a:p>
            <a:pPr lvl="2" eaLnBrk="1" hangingPunct="1"/>
            <a:r>
              <a:rPr lang="en-US" smtClean="0"/>
              <a:t>Inmate code starts to crumble, as “thieves” not able to dominate</a:t>
            </a:r>
          </a:p>
          <a:p>
            <a:pPr lvl="2" eaLnBrk="1" hangingPunct="1"/>
            <a:r>
              <a:rPr lang="en-US" smtClean="0"/>
              <a:t>New subcultures emerge (splintering of social system)</a:t>
            </a:r>
          </a:p>
          <a:p>
            <a:pPr lvl="1" eaLnBrk="1" hangingPunct="1"/>
            <a:r>
              <a:rPr lang="en-US" smtClean="0"/>
              <a:t>“Modern” (dated now)</a:t>
            </a:r>
          </a:p>
          <a:p>
            <a:pPr lvl="2" eaLnBrk="1" hangingPunct="1"/>
            <a:r>
              <a:rPr lang="en-US" smtClean="0"/>
              <a:t>Black inmates become more numerous and more assertive (black power movement, black Muslims, etc.)</a:t>
            </a:r>
          </a:p>
          <a:p>
            <a:pPr lvl="2" eaLnBrk="1" hangingPunct="1"/>
            <a:r>
              <a:rPr lang="en-US" smtClean="0"/>
              <a:t>Influx of young “hoods” or “gangbangers” </a:t>
            </a:r>
          </a:p>
          <a:p>
            <a:pPr lvl="2" eaLnBrk="1" hangingPunct="1"/>
            <a:r>
              <a:rPr lang="en-US" smtClean="0"/>
              <a:t>Inmate culture further splintered </a:t>
            </a:r>
          </a:p>
          <a:p>
            <a:pPr lvl="3" eaLnBrk="1" hangingPunct="1"/>
            <a:r>
              <a:rPr lang="en-US" smtClean="0"/>
              <a:t>Gangs, some “old cons,” violence dominates other aspects of the old code</a:t>
            </a:r>
          </a:p>
          <a:p>
            <a:pPr lvl="2" eaLnBrk="1" hangingPunct="1"/>
            <a:endParaRPr lang="en-US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Female Inmate Social System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Researchers have examined the “female” code</a:t>
            </a:r>
          </a:p>
          <a:p>
            <a:pPr lvl="2" eaLnBrk="1" hangingPunct="1"/>
            <a:r>
              <a:rPr lang="en-US" sz="2400" smtClean="0"/>
              <a:t>Violence not glorified</a:t>
            </a:r>
          </a:p>
          <a:p>
            <a:pPr lvl="2" eaLnBrk="1" hangingPunct="1"/>
            <a:r>
              <a:rPr lang="en-US" sz="2400" smtClean="0"/>
              <a:t>CO/Inmate interaction tolerated more</a:t>
            </a:r>
          </a:p>
          <a:p>
            <a:pPr lvl="2" eaLnBrk="1" hangingPunct="1"/>
            <a:r>
              <a:rPr lang="en-US" sz="2400" smtClean="0"/>
              <a:t>Race mixing more common/tolerated</a:t>
            </a:r>
          </a:p>
          <a:p>
            <a:pPr lvl="2" eaLnBrk="1" hangingPunct="1"/>
            <a:r>
              <a:rPr lang="en-US" sz="2400" smtClean="0"/>
              <a:t>Less emphasis on doing own time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Explaining the Subculture</a:t>
            </a:r>
            <a:endParaRPr lang="en-US" dirty="0"/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Deprivation Model	</a:t>
            </a:r>
          </a:p>
          <a:p>
            <a:pPr lvl="1" eaLnBrk="1" hangingPunct="1"/>
            <a:r>
              <a:rPr lang="en-US" smtClean="0"/>
              <a:t>Sykes “pains of imprisonment”</a:t>
            </a:r>
          </a:p>
          <a:p>
            <a:pPr lvl="2" eaLnBrk="1" hangingPunct="1"/>
            <a:r>
              <a:rPr lang="en-US" smtClean="0"/>
              <a:t>Physical safety, heterosexual relations, autonomy, material goods, freedom</a:t>
            </a:r>
          </a:p>
          <a:p>
            <a:pPr lvl="2" eaLnBrk="1" hangingPunct="1"/>
            <a:r>
              <a:rPr lang="en-US" smtClean="0"/>
              <a:t>Deprivations more severe = less variation in social systems</a:t>
            </a:r>
          </a:p>
          <a:p>
            <a:pPr eaLnBrk="1" hangingPunct="1"/>
            <a:r>
              <a:rPr lang="en-US" smtClean="0"/>
              <a:t>Importation Model</a:t>
            </a:r>
          </a:p>
          <a:p>
            <a:pPr lvl="1" eaLnBrk="1" hangingPunct="1"/>
            <a:r>
              <a:rPr lang="en-US" smtClean="0"/>
              <a:t>Extension of culture on outside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Gangs/STG’s </a:t>
            </a:r>
            <a:endParaRPr lang="en-US" dirty="0"/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dirty="0" smtClean="0"/>
              <a:t>Emergence in 1950s, dominance since 1970s</a:t>
            </a:r>
          </a:p>
          <a:p>
            <a:pPr lvl="1" eaLnBrk="1" hangingPunct="1"/>
            <a:r>
              <a:rPr lang="en-US" sz="2000" dirty="0" smtClean="0"/>
              <a:t>Irwin = “state raised youth” or “gangbangers”</a:t>
            </a:r>
          </a:p>
          <a:p>
            <a:pPr lvl="1" eaLnBrk="1" hangingPunct="1"/>
            <a:r>
              <a:rPr lang="en-US" sz="2000" dirty="0" smtClean="0"/>
              <a:t>Do your own time </a:t>
            </a:r>
            <a:r>
              <a:rPr lang="en-US" sz="2000" dirty="0" smtClean="0">
                <a:sym typeface="Wingdings" pitchFamily="2" charset="2"/>
              </a:rPr>
              <a:t> do gang time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OK to rip off independents 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Organized around </a:t>
            </a:r>
            <a:r>
              <a:rPr lang="en-US" sz="2000" u="sng" dirty="0" smtClean="0">
                <a:sym typeface="Wingdings" pitchFamily="2" charset="2"/>
              </a:rPr>
              <a:t>RACE and/or ETHNICITY</a:t>
            </a:r>
            <a:endParaRPr lang="en-US" sz="2000" u="sng" dirty="0" smtClean="0">
              <a:sym typeface="Wingdings" pitchFamily="2" charset="2"/>
            </a:endParaRPr>
          </a:p>
          <a:p>
            <a:pPr eaLnBrk="1" hangingPunct="1"/>
            <a:r>
              <a:rPr lang="en-US" dirty="0" smtClean="0">
                <a:sym typeface="Wingdings" pitchFamily="2" charset="2"/>
              </a:rPr>
              <a:t>Trends/Issues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Prison  streets (Mexican Mafia)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Streets  </a:t>
            </a:r>
            <a:r>
              <a:rPr lang="en-US" sz="2000" dirty="0" smtClean="0">
                <a:sym typeface="Wingdings" pitchFamily="2" charset="2"/>
              </a:rPr>
              <a:t>prison </a:t>
            </a:r>
            <a:r>
              <a:rPr lang="en-US" sz="2000" dirty="0" smtClean="0">
                <a:sym typeface="Wingdings" pitchFamily="2" charset="2"/>
              </a:rPr>
              <a:t>(bloods, </a:t>
            </a:r>
            <a:r>
              <a:rPr lang="en-US" sz="2000" dirty="0" err="1" smtClean="0">
                <a:sym typeface="Wingdings" pitchFamily="2" charset="2"/>
              </a:rPr>
              <a:t>crips</a:t>
            </a:r>
            <a:r>
              <a:rPr lang="en-US" sz="2000" dirty="0" smtClean="0">
                <a:sym typeface="Wingdings" pitchFamily="2" charset="2"/>
              </a:rPr>
              <a:t>, </a:t>
            </a:r>
            <a:r>
              <a:rPr lang="en-US" sz="2000" dirty="0" err="1" smtClean="0">
                <a:sym typeface="Wingdings" pitchFamily="2" charset="2"/>
              </a:rPr>
              <a:t>etc</a:t>
            </a:r>
            <a:r>
              <a:rPr lang="en-US" sz="2000" dirty="0" smtClean="0">
                <a:sym typeface="Wingdings" pitchFamily="2" charset="2"/>
              </a:rPr>
              <a:t>)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Prevalence</a:t>
            </a:r>
            <a:r>
              <a:rPr lang="en-US" sz="2000" dirty="0" smtClean="0">
                <a:sym typeface="Wingdings" pitchFamily="2" charset="2"/>
              </a:rPr>
              <a:t>? </a:t>
            </a:r>
          </a:p>
          <a:p>
            <a:pPr lvl="1" eaLnBrk="1" hangingPunct="1"/>
            <a:r>
              <a:rPr lang="en-US" sz="2000" dirty="0" smtClean="0">
                <a:sym typeface="Wingdings" pitchFamily="2" charset="2"/>
              </a:rPr>
              <a:t>Why are gangs a problem/threat? </a:t>
            </a:r>
            <a:br>
              <a:rPr lang="en-US" sz="2000" dirty="0" smtClean="0">
                <a:sym typeface="Wingdings" pitchFamily="2" charset="2"/>
              </a:rPr>
            </a:br>
            <a:endParaRPr lang="en-US" sz="2000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Overview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Management Styles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Governing Prisons</a:t>
            </a:r>
          </a:p>
          <a:p>
            <a:pPr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None/>
              <a:defRPr/>
            </a:pPr>
            <a:r>
              <a:rPr lang="en-US" dirty="0" smtClean="0"/>
              <a:t>Unit Management </a:t>
            </a:r>
            <a:endParaRPr lang="en-US" dirty="0"/>
          </a:p>
        </p:txBody>
      </p:sp>
      <p:sp>
        <p:nvSpPr>
          <p:cNvPr id="18435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Correctional Administration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64C6C"/>
                </a:solidFill>
              </a:rPr>
              <a:t>Prisons as Unique Institutions 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eaLnBrk="1" hangingPunct="1"/>
            <a:r>
              <a:rPr lang="en-US" smtClean="0"/>
              <a:t>They are a bureaucracy (see chart in book) </a:t>
            </a:r>
          </a:p>
          <a:p>
            <a:pPr lvl="1" eaLnBrk="1" hangingPunct="1"/>
            <a:r>
              <a:rPr lang="en-US" smtClean="0"/>
              <a:t>Rule bound (standards of conduct), hierarchical, standardized…</a:t>
            </a:r>
          </a:p>
          <a:p>
            <a:pPr lvl="2" eaLnBrk="1" hangingPunct="1"/>
            <a:r>
              <a:rPr lang="en-US" smtClean="0"/>
              <a:t>Assume rules are correct and follow them religiously </a:t>
            </a:r>
          </a:p>
          <a:p>
            <a:pPr eaLnBrk="1" hangingPunct="1"/>
            <a:r>
              <a:rPr lang="en-US" smtClean="0"/>
              <a:t>However, they are unique</a:t>
            </a:r>
          </a:p>
          <a:p>
            <a:pPr lvl="1" eaLnBrk="1" hangingPunct="1"/>
            <a:r>
              <a:rPr lang="en-US" smtClean="0"/>
              <a:t>Don’t get to select clients</a:t>
            </a:r>
          </a:p>
          <a:p>
            <a:pPr lvl="1" eaLnBrk="1" hangingPunct="1"/>
            <a:r>
              <a:rPr lang="en-US" smtClean="0"/>
              <a:t>Have little control over release of clients </a:t>
            </a:r>
          </a:p>
          <a:p>
            <a:pPr lvl="1" eaLnBrk="1" hangingPunct="1"/>
            <a:r>
              <a:rPr lang="en-US" smtClean="0"/>
              <a:t>Clients are there against their will</a:t>
            </a:r>
          </a:p>
          <a:p>
            <a:pPr lvl="1" eaLnBrk="1" hangingPunct="1"/>
            <a:r>
              <a:rPr lang="en-US" smtClean="0"/>
              <a:t>Clients do most of their work in the institution</a:t>
            </a:r>
          </a:p>
          <a:p>
            <a:pPr lvl="1" eaLnBrk="1" hangingPunct="1"/>
            <a:r>
              <a:rPr lang="en-US" smtClean="0"/>
              <a:t>Chaotic, sometimes volatile environment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>
                <a:solidFill>
                  <a:srgbClr val="164C6C"/>
                </a:solidFill>
              </a:rPr>
              <a:t>Given the constraints…how best to run a prison? 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Old Penology (PN/Auburn debates)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Autocrat/Dictator model (1800s-1950s)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/>
              <a:t>Joseph E. </a:t>
            </a:r>
            <a:r>
              <a:rPr lang="en-US" dirty="0" err="1" smtClean="0"/>
              <a:t>Ragen</a:t>
            </a:r>
            <a:r>
              <a:rPr lang="en-US" dirty="0" smtClean="0"/>
              <a:t> (</a:t>
            </a:r>
            <a:r>
              <a:rPr lang="en-US" dirty="0" err="1" smtClean="0"/>
              <a:t>Stateville</a:t>
            </a:r>
            <a:r>
              <a:rPr lang="en-US" dirty="0" smtClean="0"/>
              <a:t> prison in IL)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Substituted “his way” for the typical politics of the time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James B Jacobs, </a:t>
            </a:r>
            <a:r>
              <a:rPr lang="en-US" u="sng" dirty="0" err="1" smtClean="0"/>
              <a:t>Stateville</a:t>
            </a:r>
            <a:r>
              <a:rPr lang="en-US" dirty="0" smtClean="0"/>
              <a:t> (1977)</a:t>
            </a:r>
          </a:p>
          <a:p>
            <a:pPr marL="1097280" lvl="3" eaLnBrk="1" fontAlgn="auto" hangingPunct="1">
              <a:spcAft>
                <a:spcPts val="0"/>
              </a:spcAft>
              <a:buClr>
                <a:schemeClr val="accent4"/>
              </a:buClr>
              <a:buFont typeface="Wingdings"/>
              <a:buChar char=""/>
              <a:defRPr/>
            </a:pPr>
            <a:r>
              <a:rPr lang="en-US" dirty="0" smtClean="0"/>
              <a:t>Complete control over every detail—enforced by brutal physical punishment –during Irwin’s “big house” era 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dirty="0" smtClean="0"/>
              <a:t>The Sociology Era (1950s-1980s)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r>
              <a:rPr lang="en-US" dirty="0" smtClean="0"/>
              <a:t>No interest in “controlling” inmates 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dirty="0" smtClean="0"/>
              <a:t>Interests = inmate subculture, guard attitudes and cultures…</a:t>
            </a:r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r>
              <a:rPr lang="en-US" dirty="0" smtClean="0"/>
              <a:t>ASSUME wardens can do little to control inmates without help from the inmate social system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"/>
              <a:buChar char=""/>
              <a:defRPr/>
            </a:pPr>
            <a:endParaRPr lang="en-US" dirty="0" smtClean="0"/>
          </a:p>
          <a:p>
            <a:pPr marL="822960" lvl="2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"/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164C6C"/>
                </a:solidFill>
              </a:rPr>
              <a:t>John DiIulio </a:t>
            </a:r>
            <a:r>
              <a:rPr lang="en-US" u="sng" smtClean="0">
                <a:solidFill>
                  <a:srgbClr val="164C6C"/>
                </a:solidFill>
              </a:rPr>
              <a:t>Governing Prisons</a:t>
            </a:r>
            <a:r>
              <a:rPr lang="en-US" smtClean="0">
                <a:solidFill>
                  <a:srgbClr val="164C6C"/>
                </a:solidFill>
              </a:rPr>
              <a:t> (1987)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3000" dirty="0" err="1" smtClean="0"/>
              <a:t>DiIulio</a:t>
            </a:r>
            <a:r>
              <a:rPr lang="en-US" sz="3000" dirty="0" smtClean="0"/>
              <a:t> = a rather conservative political scientist </a:t>
            </a:r>
          </a:p>
          <a:p>
            <a:pPr marL="548640" lvl="1" indent="-27432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“…officials responsible for prison policy have been the slave of some defunct sociologist.” </a:t>
            </a:r>
          </a:p>
          <a:p>
            <a:pPr marL="822960" lvl="2" eaLnBrk="1" fontAlgn="auto" hangingPunct="1">
              <a:spcBef>
                <a:spcPts val="370"/>
              </a:spcBef>
              <a:spcAft>
                <a:spcPts val="0"/>
              </a:spcAft>
              <a:buClr>
                <a:schemeClr val="accent1">
                  <a:tint val="60000"/>
                </a:schemeClr>
              </a:buClr>
              <a:buFont typeface="Wingdings 2"/>
              <a:buChar char=""/>
              <a:defRPr/>
            </a:pPr>
            <a:r>
              <a:rPr lang="en-US" sz="2200" dirty="0" smtClean="0"/>
              <a:t>“Management” viewed as disruptive to inmate social system </a:t>
            </a:r>
          </a:p>
          <a:p>
            <a:pPr marL="274320" indent="-274320" eaLnBrk="1" fontAlgn="auto" hangingPunct="1">
              <a:spcBef>
                <a:spcPts val="58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3000" dirty="0" smtClean="0"/>
              <a:t>Book summarized a comparative study of 3 states</a:t>
            </a:r>
          </a:p>
          <a:p>
            <a:pPr marL="548640" lvl="1" indent="-27432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Texas “control model”</a:t>
            </a:r>
          </a:p>
          <a:p>
            <a:pPr marL="548640" lvl="1" indent="-27432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California “consensual model” </a:t>
            </a:r>
          </a:p>
          <a:p>
            <a:pPr marL="548640" lvl="1" indent="-274320" eaLnBrk="1" fontAlgn="auto" hangingPunct="1">
              <a:spcBef>
                <a:spcPts val="370"/>
              </a:spcBef>
              <a:spcAft>
                <a:spcPts val="0"/>
              </a:spcAft>
              <a:buFont typeface="Wingdings 2"/>
              <a:buChar char=""/>
              <a:defRPr/>
            </a:pPr>
            <a:r>
              <a:rPr lang="en-US" sz="2600" dirty="0" smtClean="0"/>
              <a:t>Michigan “responsibility model” 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1283</TotalTime>
  <Words>688</Words>
  <Application>Microsoft Office PowerPoint</Application>
  <PresentationFormat>On-screen Show (4:3)</PresentationFormat>
  <Paragraphs>122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Cambria</vt:lpstr>
      <vt:lpstr>Wingdings 2</vt:lpstr>
      <vt:lpstr>Wingdings</vt:lpstr>
      <vt:lpstr>Civic</vt:lpstr>
      <vt:lpstr>Inmate Social System (Subculture)</vt:lpstr>
      <vt:lpstr>John Irwin—Prisons In Turmoil</vt:lpstr>
      <vt:lpstr>Female Inmate Social System</vt:lpstr>
      <vt:lpstr>Explaining the Subculture</vt:lpstr>
      <vt:lpstr>Gangs/STG’s </vt:lpstr>
      <vt:lpstr>Correctional Administration </vt:lpstr>
      <vt:lpstr>Prisons as Unique Institutions </vt:lpstr>
      <vt:lpstr>Given the constraints…how best to run a prison? </vt:lpstr>
      <vt:lpstr>John DiIulio Governing Prisons (1987)</vt:lpstr>
      <vt:lpstr>Governing Prisons  II</vt:lpstr>
      <vt:lpstr>Governing Prisons  III</vt:lpstr>
      <vt:lpstr>Management/Leadership Styles</vt:lpstr>
      <vt:lpstr>Unit Management </vt:lpstr>
      <vt:lpstr>Summary</vt:lpstr>
    </vt:vector>
  </TitlesOfParts>
  <Company>University of Minnesota Duluth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Correctional Administration</dc:title>
  <dc:creator>Jeff Maahs</dc:creator>
  <cp:lastModifiedBy>Jeffrey R Maahs</cp:lastModifiedBy>
  <cp:revision>127</cp:revision>
  <dcterms:created xsi:type="dcterms:W3CDTF">2010-02-23T21:29:49Z</dcterms:created>
  <dcterms:modified xsi:type="dcterms:W3CDTF">2012-02-21T21:29:51Z</dcterms:modified>
</cp:coreProperties>
</file>